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89" r:id="rId16"/>
    <p:sldId id="288" r:id="rId17"/>
    <p:sldId id="282" r:id="rId18"/>
    <p:sldId id="286" r:id="rId19"/>
    <p:sldId id="283" r:id="rId20"/>
    <p:sldId id="285" r:id="rId2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3" autoAdjust="0"/>
  </p:normalViewPr>
  <p:slideViewPr>
    <p:cSldViewPr snapToGrid="0" snapToObjects="1">
      <p:cViewPr varScale="1">
        <p:scale>
          <a:sx n="157" d="100"/>
          <a:sy n="157" d="100"/>
        </p:scale>
        <p:origin x="-696" y="-112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14/3/18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14/3/18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middleware/resilient-apps" TargetMode="Externa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Kubernetes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r>
              <a:rPr lang="es-ES" dirty="0" err="1" smtClean="0"/>
              <a:t>version</a:t>
            </a:r>
            <a:r>
              <a:rPr lang="es-ES" dirty="0" smtClean="0"/>
              <a:t> 0.8.3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341418" y="230197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341418" y="328669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652011" y="349541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5979438" y="2304952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979438" y="328815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5979438" y="4271294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6136170" y="4731847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4652011" y="2304952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811274" y="259289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803427" y="285329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5994539" y="5264600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6143182" y="553099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6143182" y="579139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03" y="1501811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1886507" y="2019449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01980" y="2029687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613384" y="2034956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959162" y="2029687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3055331" y="1544394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3055331" y="6271050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2871503" y="1333211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398976" y="6116513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1992045" y="2313289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1992046" y="3246519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1992045" y="4132233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4652011" y="4521886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803427" y="4811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811274" y="508260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80112" y="312324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760251" y="4235122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741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1/2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319" y="481389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1" name="Rectángulo 100"/>
          <p:cNvSpPr/>
          <p:nvPr/>
        </p:nvSpPr>
        <p:spPr>
          <a:xfrm>
            <a:off x="317118" y="508803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1363326" y="558867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1404295" y="539522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281386" y="520177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05" name="Conector curvado 104"/>
          <p:cNvCxnSpPr>
            <a:stCxn id="102" idx="1"/>
            <a:endCxn id="103" idx="1"/>
          </p:cNvCxnSpPr>
          <p:nvPr/>
        </p:nvCxnSpPr>
        <p:spPr>
          <a:xfrm rot="10800000" flipH="1">
            <a:off x="1363325" y="547774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" name="Conector curvado 105"/>
          <p:cNvCxnSpPr>
            <a:stCxn id="103" idx="1"/>
            <a:endCxn id="104" idx="1"/>
          </p:cNvCxnSpPr>
          <p:nvPr/>
        </p:nvCxnSpPr>
        <p:spPr>
          <a:xfrm rot="10800000">
            <a:off x="1281387" y="528429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7" name="Conector recto 106"/>
          <p:cNvCxnSpPr>
            <a:stCxn id="104" idx="1"/>
          </p:cNvCxnSpPr>
          <p:nvPr/>
        </p:nvCxnSpPr>
        <p:spPr>
          <a:xfrm flipH="1">
            <a:off x="949476" y="528429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0" name="Conector recto 109"/>
          <p:cNvCxnSpPr>
            <a:endCxn id="102" idx="3"/>
          </p:cNvCxnSpPr>
          <p:nvPr/>
        </p:nvCxnSpPr>
        <p:spPr>
          <a:xfrm flipH="1">
            <a:off x="2833848" y="566240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1" name="Rectángulo redondeado 110"/>
          <p:cNvSpPr/>
          <p:nvPr/>
        </p:nvSpPr>
        <p:spPr>
          <a:xfrm>
            <a:off x="412423" y="518932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14" name="Rectángulo redondeado 113"/>
          <p:cNvSpPr/>
          <p:nvPr/>
        </p:nvSpPr>
        <p:spPr>
          <a:xfrm>
            <a:off x="3193027" y="517771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5" name="Elipse 164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6" name="Elipse 165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2388925" y="137990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9" name="Rectángulo 168"/>
          <p:cNvSpPr/>
          <p:nvPr/>
        </p:nvSpPr>
        <p:spPr>
          <a:xfrm>
            <a:off x="2816207" y="161486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0" name="Rectángulo redondeado 169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2" name="Elipse 171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4" name="Elipse 173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5" name="Elipse 174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7" name="Rectángulo redondeado 176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8" name="Rectángulo 177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9" name="Rectángulo 178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203" idx="2"/>
            <a:endCxn id="204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74" idx="6"/>
            <a:endCxn id="192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5" idx="2"/>
            <a:endCxn id="173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" name="Elipse 1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5" name="Arco 1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6" name="Conector recto 185"/>
          <p:cNvCxnSpPr>
            <a:stCxn id="188" idx="0"/>
            <a:endCxn id="1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8" name="Arco 187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9" name="Conector recto 188"/>
          <p:cNvCxnSpPr>
            <a:stCxn id="184" idx="6"/>
            <a:endCxn id="188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Elipse 189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1" name="Arco 190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Arco 191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3" name="Conector recto 192"/>
          <p:cNvCxnSpPr>
            <a:stCxn id="192" idx="2"/>
            <a:endCxn id="191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" name="Conector recto 193"/>
          <p:cNvCxnSpPr>
            <a:endCxn id="184" idx="2"/>
          </p:cNvCxnSpPr>
          <p:nvPr/>
        </p:nvCxnSpPr>
        <p:spPr>
          <a:xfrm flipV="1">
            <a:off x="998148" y="2341187"/>
            <a:ext cx="1463749" cy="106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5" name="Rectángulo 194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6" name="Y 195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7" name="CuadroTexto 196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98" name="CuadroTexto 197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99" name="CuadroTexto 198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00" name="Rectángulo 199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01" name="Conector recto 200"/>
          <p:cNvCxnSpPr>
            <a:stCxn id="258" idx="2"/>
            <a:endCxn id="205" idx="2"/>
          </p:cNvCxnSpPr>
          <p:nvPr/>
        </p:nvCxnSpPr>
        <p:spPr>
          <a:xfrm>
            <a:off x="4243828" y="278177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Conector recto 201"/>
          <p:cNvCxnSpPr>
            <a:stCxn id="176" idx="6"/>
            <a:endCxn id="203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3" name="Arco 202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Arco 203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5" name="Elipse 204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ipse 205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Elipse 206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CuadroTexto 207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09" name="Elipse 208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ipse 209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uadroTexto 210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12" name="Rectángulo 211"/>
          <p:cNvSpPr/>
          <p:nvPr/>
        </p:nvSpPr>
        <p:spPr>
          <a:xfrm>
            <a:off x="2744290" y="313943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6" name="Rectángulo 215"/>
          <p:cNvSpPr/>
          <p:nvPr/>
        </p:nvSpPr>
        <p:spPr>
          <a:xfrm>
            <a:off x="2819319" y="320279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9" name="Conector recto 218"/>
          <p:cNvCxnSpPr>
            <a:stCxn id="220" idx="0"/>
            <a:endCxn id="258" idx="0"/>
          </p:cNvCxnSpPr>
          <p:nvPr/>
        </p:nvCxnSpPr>
        <p:spPr>
          <a:xfrm flipV="1">
            <a:off x="4153693" y="287074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0" name="Arco 219"/>
          <p:cNvSpPr>
            <a:spLocks noChangeAspect="1"/>
          </p:cNvSpPr>
          <p:nvPr/>
        </p:nvSpPr>
        <p:spPr>
          <a:xfrm rot="5400000">
            <a:off x="3976205" y="370680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2" name="Conector recto 221"/>
          <p:cNvCxnSpPr>
            <a:stCxn id="301" idx="3"/>
            <a:endCxn id="220" idx="2"/>
          </p:cNvCxnSpPr>
          <p:nvPr/>
        </p:nvCxnSpPr>
        <p:spPr>
          <a:xfrm flipV="1">
            <a:off x="3799537" y="388429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3" name="CuadroTexto 222"/>
          <p:cNvSpPr txBox="1"/>
          <p:nvPr/>
        </p:nvSpPr>
        <p:spPr>
          <a:xfrm>
            <a:off x="360910" y="3752630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58" name="Arco 257"/>
          <p:cNvSpPr>
            <a:spLocks noChangeAspect="1"/>
          </p:cNvSpPr>
          <p:nvPr/>
        </p:nvSpPr>
        <p:spPr>
          <a:xfrm rot="16200000">
            <a:off x="4154854" y="27822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6" name="Conector recto 265"/>
          <p:cNvCxnSpPr>
            <a:endCxn id="262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Rectángulo redondeado 266"/>
          <p:cNvSpPr/>
          <p:nvPr/>
        </p:nvSpPr>
        <p:spPr>
          <a:xfrm>
            <a:off x="5525668" y="374907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1" name="Conector recto 270"/>
          <p:cNvCxnSpPr>
            <a:endCxn id="288" idx="1"/>
          </p:cNvCxnSpPr>
          <p:nvPr/>
        </p:nvCxnSpPr>
        <p:spPr>
          <a:xfrm>
            <a:off x="5503053" y="351507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Rectángulo redondeado 271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3" name="Rectángulo redondeado 272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6" name="Rectángulo redondeado 275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7" name="Rectángulo redondeado 276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8" name="Rectángulo 277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79" name="Rectángulo 278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191" idx="0"/>
            <a:endCxn id="165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2" name="Conector recto 281"/>
          <p:cNvCxnSpPr>
            <a:stCxn id="204" idx="0"/>
            <a:endCxn id="167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3" name="CuadroTexto 282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84" name="CuadroTexto 283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85" name="Conector recto 284"/>
          <p:cNvCxnSpPr>
            <a:stCxn id="175" idx="6"/>
            <a:endCxn id="166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6" name="CuadroTexto 285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87" name="CuadroTexto 286"/>
          <p:cNvSpPr txBox="1"/>
          <p:nvPr/>
        </p:nvSpPr>
        <p:spPr>
          <a:xfrm>
            <a:off x="360910" y="3892833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NodeIP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88" name="Elipse 287"/>
          <p:cNvSpPr>
            <a:spLocks noChangeAspect="1"/>
          </p:cNvSpPr>
          <p:nvPr/>
        </p:nvSpPr>
        <p:spPr>
          <a:xfrm>
            <a:off x="5604760" y="361765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89" name="Rectángulo redondeado 288"/>
          <p:cNvSpPr/>
          <p:nvPr/>
        </p:nvSpPr>
        <p:spPr>
          <a:xfrm>
            <a:off x="7187376" y="378201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0" name="Elipse 289"/>
          <p:cNvSpPr>
            <a:spLocks noChangeAspect="1"/>
          </p:cNvSpPr>
          <p:nvPr/>
        </p:nvSpPr>
        <p:spPr>
          <a:xfrm>
            <a:off x="7320865" y="36403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91" name="Conector recto 290"/>
          <p:cNvCxnSpPr>
            <a:endCxn id="290" idx="1"/>
          </p:cNvCxnSpPr>
          <p:nvPr/>
        </p:nvCxnSpPr>
        <p:spPr>
          <a:xfrm>
            <a:off x="6915379" y="320165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2" name="Conector recto 291"/>
          <p:cNvCxnSpPr>
            <a:endCxn id="293" idx="1"/>
          </p:cNvCxnSpPr>
          <p:nvPr/>
        </p:nvCxnSpPr>
        <p:spPr>
          <a:xfrm flipV="1">
            <a:off x="3216625" y="1830954"/>
            <a:ext cx="197706" cy="22069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3" name="Rectángulo redondeado 292"/>
          <p:cNvSpPr/>
          <p:nvPr/>
        </p:nvSpPr>
        <p:spPr>
          <a:xfrm>
            <a:off x="3414331" y="1711743"/>
            <a:ext cx="8367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pic>
        <p:nvPicPr>
          <p:cNvPr id="294" name="Imagen 29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95" name="Rectángulo 29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97" name="Rectángulo redondeado 296"/>
          <p:cNvSpPr/>
          <p:nvPr/>
        </p:nvSpPr>
        <p:spPr>
          <a:xfrm>
            <a:off x="3157872" y="2381381"/>
            <a:ext cx="742077" cy="612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8" name="Hexágono 297"/>
          <p:cNvSpPr/>
          <p:nvPr/>
        </p:nvSpPr>
        <p:spPr>
          <a:xfrm>
            <a:off x="3319039" y="264529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9" name="Rectángulo redondeado 298"/>
          <p:cNvSpPr/>
          <p:nvPr/>
        </p:nvSpPr>
        <p:spPr>
          <a:xfrm>
            <a:off x="3048157" y="2205661"/>
            <a:ext cx="957306" cy="85768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0" name="CuadroTexto 299"/>
          <p:cNvSpPr txBox="1"/>
          <p:nvPr/>
        </p:nvSpPr>
        <p:spPr>
          <a:xfrm>
            <a:off x="360324" y="4041572"/>
            <a:ext cx="2521168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ServiceName</a:t>
            </a:r>
            <a:r>
              <a:rPr lang="es-ES_tradnl" sz="600" dirty="0" smtClean="0">
                <a:latin typeface="Consolas"/>
                <a:cs typeface="Consolas"/>
              </a:rPr>
              <a:t>&gt;.&lt;</a:t>
            </a:r>
            <a:r>
              <a:rPr lang="es-ES_tradnl" sz="600" dirty="0" err="1" smtClean="0">
                <a:latin typeface="Consolas"/>
                <a:cs typeface="Consolas"/>
              </a:rPr>
              <a:t>NameSpace</a:t>
            </a:r>
            <a:r>
              <a:rPr lang="es-ES_tradnl" sz="600" dirty="0" smtClean="0">
                <a:latin typeface="Consolas"/>
                <a:cs typeface="Consolas"/>
              </a:rPr>
              <a:t>&gt;.</a:t>
            </a:r>
            <a:r>
              <a:rPr lang="es-ES_tradnl" sz="600" dirty="0" err="1" smtClean="0">
                <a:latin typeface="Consolas"/>
                <a:cs typeface="Consolas"/>
              </a:rPr>
              <a:t>svc.cluster.local</a:t>
            </a:r>
            <a:r>
              <a:rPr lang="es-ES_tradnl" sz="600" dirty="0" smtClean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</a:t>
            </a:r>
            <a:r>
              <a:rPr lang="es-ES_tradnl" sz="600" dirty="0" err="1" smtClean="0">
                <a:latin typeface="Consolas"/>
                <a:cs typeface="Consolas"/>
              </a:rPr>
              <a:t>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01" name="Rectángulo redondeado 300"/>
          <p:cNvSpPr/>
          <p:nvPr/>
        </p:nvSpPr>
        <p:spPr>
          <a:xfrm>
            <a:off x="3057460" y="362227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2" name="Rectángulo redondeado 301"/>
          <p:cNvSpPr/>
          <p:nvPr/>
        </p:nvSpPr>
        <p:spPr>
          <a:xfrm>
            <a:off x="2955624" y="344655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3" name="Rectángulo redondeado 302"/>
          <p:cNvSpPr/>
          <p:nvPr/>
        </p:nvSpPr>
        <p:spPr>
          <a:xfrm>
            <a:off x="3196549" y="385920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04" name="Conector recto 303"/>
          <p:cNvCxnSpPr>
            <a:endCxn id="305" idx="1"/>
          </p:cNvCxnSpPr>
          <p:nvPr/>
        </p:nvCxnSpPr>
        <p:spPr>
          <a:xfrm>
            <a:off x="4155313" y="3880346"/>
            <a:ext cx="213888" cy="877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5" name="Rectángulo redondeado 304"/>
          <p:cNvSpPr/>
          <p:nvPr/>
        </p:nvSpPr>
        <p:spPr>
          <a:xfrm>
            <a:off x="4369201" y="3626094"/>
            <a:ext cx="1116000" cy="683999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2/2</a:t>
            </a:r>
            <a:endParaRPr lang="en-GB" dirty="0"/>
          </a:p>
        </p:txBody>
      </p:sp>
      <p:sp>
        <p:nvSpPr>
          <p:cNvPr id="281" name="Rectángulo 280"/>
          <p:cNvSpPr/>
          <p:nvPr/>
        </p:nvSpPr>
        <p:spPr>
          <a:xfrm>
            <a:off x="255855" y="4495212"/>
            <a:ext cx="2987998" cy="15991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creating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service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account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pods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to host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exposing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as k8s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hello-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app.yaml</a:t>
            </a:r>
            <a:endParaRPr lang="de-DE" sz="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211" name="Elipse 210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2" name="Elipse 21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6" name="Elipse 215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9" name="Rectángulo 218"/>
          <p:cNvSpPr/>
          <p:nvPr/>
        </p:nvSpPr>
        <p:spPr>
          <a:xfrm>
            <a:off x="2388925" y="137990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0" name="Rectángulo 219"/>
          <p:cNvSpPr/>
          <p:nvPr/>
        </p:nvSpPr>
        <p:spPr>
          <a:xfrm>
            <a:off x="2816207" y="161486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2" name="Rectángulo redondeado 221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3" name="Elipse 22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4" name="Elipse 223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6" name="Elipse 225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8" name="Elipse 227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9" name="Elipse 228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0" name="Elipse 22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1" name="Rectángulo redondeado 230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32" name="Rectángulo 231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3" name="Rectángulo 232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4" name="Rectángulo 233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35" name="Conector recto 234"/>
          <p:cNvCxnSpPr>
            <a:stCxn id="276" idx="2"/>
            <a:endCxn id="27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6" name="Conector recto 235"/>
          <p:cNvCxnSpPr>
            <a:stCxn id="228" idx="6"/>
            <a:endCxn id="249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7" name="Conector recto 236"/>
          <p:cNvCxnSpPr>
            <a:stCxn id="239" idx="2"/>
            <a:endCxn id="226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8" name="Elipse 237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9" name="Arco 238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2" name="Conector recto 241"/>
          <p:cNvCxnSpPr>
            <a:stCxn id="243" idx="0"/>
            <a:endCxn id="239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3" name="Arco 242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5" name="Conector recto 244"/>
          <p:cNvCxnSpPr>
            <a:stCxn id="238" idx="6"/>
            <a:endCxn id="243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6" name="Elipse 24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8" name="Arco 247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Arco 248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8" name="Conector recto 257"/>
          <p:cNvCxnSpPr>
            <a:stCxn id="249" idx="2"/>
            <a:endCxn id="248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2" name="Conector recto 261"/>
          <p:cNvCxnSpPr>
            <a:endCxn id="238" idx="2"/>
          </p:cNvCxnSpPr>
          <p:nvPr/>
        </p:nvCxnSpPr>
        <p:spPr>
          <a:xfrm flipV="1">
            <a:off x="998148" y="2341187"/>
            <a:ext cx="1463749" cy="106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3" name="Rectángulo 262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6" name="Y 265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67" name="CuadroTexto 266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269" name="CuadroTexto 268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71" name="CuadroTexto 270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72" name="Rectángulo 271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73" name="Conector recto 272"/>
          <p:cNvCxnSpPr>
            <a:stCxn id="292" idx="2"/>
            <a:endCxn id="278" idx="2"/>
          </p:cNvCxnSpPr>
          <p:nvPr/>
        </p:nvCxnSpPr>
        <p:spPr>
          <a:xfrm>
            <a:off x="4243828" y="278177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30" idx="6"/>
            <a:endCxn id="276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6" name="Arco 275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Arco 27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Elipse 278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Elipse 279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CuadroTexto 281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83" name="Elipse 282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Elipse 283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CuadroTexto 284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86" name="Rectángulo 285"/>
          <p:cNvSpPr/>
          <p:nvPr/>
        </p:nvSpPr>
        <p:spPr>
          <a:xfrm>
            <a:off x="2744290" y="313943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87" name="Rectángulo 286"/>
          <p:cNvSpPr/>
          <p:nvPr/>
        </p:nvSpPr>
        <p:spPr>
          <a:xfrm>
            <a:off x="2819319" y="320279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8" name="Conector recto 287"/>
          <p:cNvCxnSpPr>
            <a:stCxn id="289" idx="0"/>
            <a:endCxn id="292" idx="0"/>
          </p:cNvCxnSpPr>
          <p:nvPr/>
        </p:nvCxnSpPr>
        <p:spPr>
          <a:xfrm flipV="1">
            <a:off x="4153693" y="287074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9" name="Arco 288"/>
          <p:cNvSpPr>
            <a:spLocks noChangeAspect="1"/>
          </p:cNvSpPr>
          <p:nvPr/>
        </p:nvSpPr>
        <p:spPr>
          <a:xfrm rot="5400000">
            <a:off x="3976205" y="370680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0" name="Conector recto 289"/>
          <p:cNvCxnSpPr>
            <a:stCxn id="323" idx="3"/>
            <a:endCxn id="289" idx="2"/>
          </p:cNvCxnSpPr>
          <p:nvPr/>
        </p:nvCxnSpPr>
        <p:spPr>
          <a:xfrm flipV="1">
            <a:off x="3799537" y="388429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1" name="CuadroTexto 290"/>
          <p:cNvSpPr txBox="1"/>
          <p:nvPr/>
        </p:nvSpPr>
        <p:spPr>
          <a:xfrm>
            <a:off x="360910" y="3752630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92" name="Arco 291"/>
          <p:cNvSpPr>
            <a:spLocks noChangeAspect="1"/>
          </p:cNvSpPr>
          <p:nvPr/>
        </p:nvSpPr>
        <p:spPr>
          <a:xfrm rot="16200000">
            <a:off x="4154854" y="27822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Rectángulo redondeado 292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94" name="Conector recto 293"/>
          <p:cNvCxnSpPr>
            <a:endCxn id="293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Rectángulo redondeado 294"/>
          <p:cNvSpPr/>
          <p:nvPr/>
        </p:nvSpPr>
        <p:spPr>
          <a:xfrm>
            <a:off x="5525668" y="374907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96" name="Conector recto 295"/>
          <p:cNvCxnSpPr>
            <a:endCxn id="310" idx="1"/>
          </p:cNvCxnSpPr>
          <p:nvPr/>
        </p:nvCxnSpPr>
        <p:spPr>
          <a:xfrm>
            <a:off x="5503053" y="351507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7" name="Rectángulo redondeado 296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8" name="Rectángulo redondeado 297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9" name="Rectángulo redondeado 298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0" name="Rectángulo redondeado 299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03" name="Conector recto 302"/>
          <p:cNvCxnSpPr>
            <a:stCxn id="248" idx="0"/>
            <a:endCxn id="211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4" name="Conector recto 303"/>
          <p:cNvCxnSpPr>
            <a:stCxn id="277" idx="0"/>
            <a:endCxn id="216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5" name="CuadroTexto 304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306" name="CuadroTexto 30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07" name="Conector recto 306"/>
          <p:cNvCxnSpPr>
            <a:stCxn id="229" idx="6"/>
            <a:endCxn id="21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8" name="CuadroTexto 30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09" name="CuadroTexto 308"/>
          <p:cNvSpPr txBox="1"/>
          <p:nvPr/>
        </p:nvSpPr>
        <p:spPr>
          <a:xfrm>
            <a:off x="360910" y="3892833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NodeIP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10" name="Elipse 309"/>
          <p:cNvSpPr>
            <a:spLocks noChangeAspect="1"/>
          </p:cNvSpPr>
          <p:nvPr/>
        </p:nvSpPr>
        <p:spPr>
          <a:xfrm>
            <a:off x="5604760" y="361765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311" name="Rectángulo redondeado 310"/>
          <p:cNvSpPr/>
          <p:nvPr/>
        </p:nvSpPr>
        <p:spPr>
          <a:xfrm>
            <a:off x="7187376" y="378201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312" name="Elipse 311"/>
          <p:cNvSpPr>
            <a:spLocks noChangeAspect="1"/>
          </p:cNvSpPr>
          <p:nvPr/>
        </p:nvSpPr>
        <p:spPr>
          <a:xfrm>
            <a:off x="7320865" y="36403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313" name="Conector recto 312"/>
          <p:cNvCxnSpPr>
            <a:endCxn id="312" idx="1"/>
          </p:cNvCxnSpPr>
          <p:nvPr/>
        </p:nvCxnSpPr>
        <p:spPr>
          <a:xfrm>
            <a:off x="6915379" y="320165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4" name="Conector recto 313"/>
          <p:cNvCxnSpPr>
            <a:endCxn id="315" idx="1"/>
          </p:cNvCxnSpPr>
          <p:nvPr/>
        </p:nvCxnSpPr>
        <p:spPr>
          <a:xfrm flipV="1">
            <a:off x="3216625" y="1830954"/>
            <a:ext cx="197706" cy="22069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Rectángulo redondeado 314"/>
          <p:cNvSpPr/>
          <p:nvPr/>
        </p:nvSpPr>
        <p:spPr>
          <a:xfrm>
            <a:off x="3414331" y="1711743"/>
            <a:ext cx="8367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pic>
        <p:nvPicPr>
          <p:cNvPr id="316" name="Imagen 3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317" name="Rectángulo 316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18" name="Rectángulo 317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19" name="Rectángulo redondeado 318"/>
          <p:cNvSpPr/>
          <p:nvPr/>
        </p:nvSpPr>
        <p:spPr>
          <a:xfrm>
            <a:off x="3157872" y="2381381"/>
            <a:ext cx="742077" cy="612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0" name="Hexágono 319"/>
          <p:cNvSpPr/>
          <p:nvPr/>
        </p:nvSpPr>
        <p:spPr>
          <a:xfrm>
            <a:off x="3319039" y="264529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1" name="Rectángulo redondeado 320"/>
          <p:cNvSpPr/>
          <p:nvPr/>
        </p:nvSpPr>
        <p:spPr>
          <a:xfrm>
            <a:off x="3048157" y="2205661"/>
            <a:ext cx="957306" cy="85768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2" name="CuadroTexto 321"/>
          <p:cNvSpPr txBox="1"/>
          <p:nvPr/>
        </p:nvSpPr>
        <p:spPr>
          <a:xfrm>
            <a:off x="360324" y="4041572"/>
            <a:ext cx="2521168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ServiceName</a:t>
            </a:r>
            <a:r>
              <a:rPr lang="es-ES_tradnl" sz="600" dirty="0" smtClean="0">
                <a:latin typeface="Consolas"/>
                <a:cs typeface="Consolas"/>
              </a:rPr>
              <a:t>&gt;.&lt;</a:t>
            </a:r>
            <a:r>
              <a:rPr lang="es-ES_tradnl" sz="600" dirty="0" err="1" smtClean="0">
                <a:latin typeface="Consolas"/>
                <a:cs typeface="Consolas"/>
              </a:rPr>
              <a:t>NameSpace</a:t>
            </a:r>
            <a:r>
              <a:rPr lang="es-ES_tradnl" sz="600" dirty="0" smtClean="0">
                <a:latin typeface="Consolas"/>
                <a:cs typeface="Consolas"/>
              </a:rPr>
              <a:t>&gt;.</a:t>
            </a:r>
            <a:r>
              <a:rPr lang="es-ES_tradnl" sz="600" dirty="0" err="1" smtClean="0">
                <a:latin typeface="Consolas"/>
                <a:cs typeface="Consolas"/>
              </a:rPr>
              <a:t>svc.cluster.local</a:t>
            </a:r>
            <a:r>
              <a:rPr lang="es-ES_tradnl" sz="600" dirty="0" smtClean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</a:t>
            </a:r>
            <a:r>
              <a:rPr lang="es-ES_tradnl" sz="600" dirty="0" err="1" smtClean="0">
                <a:latin typeface="Consolas"/>
                <a:cs typeface="Consolas"/>
              </a:rPr>
              <a:t>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23" name="Rectángulo redondeado 322"/>
          <p:cNvSpPr/>
          <p:nvPr/>
        </p:nvSpPr>
        <p:spPr>
          <a:xfrm>
            <a:off x="3057460" y="362227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4" name="Rectángulo redondeado 323"/>
          <p:cNvSpPr/>
          <p:nvPr/>
        </p:nvSpPr>
        <p:spPr>
          <a:xfrm>
            <a:off x="2955624" y="344655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5" name="Rectángulo redondeado 324"/>
          <p:cNvSpPr/>
          <p:nvPr/>
        </p:nvSpPr>
        <p:spPr>
          <a:xfrm>
            <a:off x="3196549" y="385920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26" name="Conector recto 325"/>
          <p:cNvCxnSpPr>
            <a:endCxn id="327" idx="1"/>
          </p:cNvCxnSpPr>
          <p:nvPr/>
        </p:nvCxnSpPr>
        <p:spPr>
          <a:xfrm>
            <a:off x="4155313" y="3880346"/>
            <a:ext cx="213888" cy="877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7" name="Rectángulo redondeado 326"/>
          <p:cNvSpPr/>
          <p:nvPr/>
        </p:nvSpPr>
        <p:spPr>
          <a:xfrm>
            <a:off x="4369201" y="3626094"/>
            <a:ext cx="1116000" cy="683999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328" name="Rectángulo 327"/>
          <p:cNvSpPr/>
          <p:nvPr/>
        </p:nvSpPr>
        <p:spPr>
          <a:xfrm>
            <a:off x="3373448" y="4495212"/>
            <a:ext cx="5580000" cy="2133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introducing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a ‘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malicious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’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container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run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malicious-curl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--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image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=radial/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busyboxplus:curl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-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it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800" dirty="0" err="1">
                <a:solidFill>
                  <a:srgbClr val="000000"/>
                </a:solidFill>
                <a:latin typeface="Menlo-Regular"/>
              </a:rPr>
              <a:t>malicious</a:t>
            </a:r>
            <a:r>
              <a:rPr lang="es-ES" sz="800" dirty="0">
                <a:solidFill>
                  <a:srgbClr val="000000"/>
                </a:solidFill>
                <a:latin typeface="Menlo-Regular"/>
              </a:rPr>
              <a:t> --replicas=1</a:t>
            </a:r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b="1" dirty="0">
                <a:solidFill>
                  <a:srgbClr val="000000"/>
                </a:solidFill>
                <a:latin typeface="Monaco"/>
              </a:rPr>
              <a:t>[ root@malicious-curl-6b6f76f5f9-bsl9x:/ ]$ </a:t>
            </a:r>
            <a:r>
              <a:rPr lang="es-ES" sz="800" b="1" dirty="0" err="1" smtClean="0">
                <a:solidFill>
                  <a:srgbClr val="000000"/>
                </a:solidFill>
                <a:latin typeface="Monaco"/>
              </a:rPr>
              <a:t>nmap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800" b="1" dirty="0" err="1" smtClean="0">
                <a:solidFill>
                  <a:srgbClr val="000000"/>
                </a:solidFill>
                <a:latin typeface="Monaco"/>
              </a:rPr>
              <a:t>xyz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gathering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information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living in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kubernetes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800" b="1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_tradnl" sz="800" b="1" dirty="0" smtClean="0">
                <a:solidFill>
                  <a:srgbClr val="000000"/>
                </a:solidFill>
                <a:latin typeface="Monaco"/>
              </a:rPr>
              <a:t>...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: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nslookup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-svc-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np.hello.svc.cluster.local</a:t>
            </a:r>
            <a:endParaRPr lang="es-ES" sz="800" b="1" dirty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an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from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other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-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sv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hello-svc-np.hello.svc.cluster.local:5030/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hello</a:t>
            </a:r>
            <a:endParaRPr lang="es-ES" sz="800" b="1" dirty="0">
              <a:solidFill>
                <a:srgbClr val="000000"/>
              </a:solidFill>
              <a:latin typeface="Monaco"/>
            </a:endParaRPr>
          </a:p>
          <a:p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DoS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800" b="1" dirty="0" err="1" smtClean="0">
                <a:solidFill>
                  <a:srgbClr val="000000"/>
                </a:solidFill>
                <a:latin typeface="Monaco"/>
              </a:rPr>
              <a:t>export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 HELLO_URL=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hello-svc-np.hello.svc.cluster.local:5030</a:t>
            </a:r>
            <a:endParaRPr lang="es-ES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800" b="1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...: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while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true; do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-s -o /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dev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null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http://$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HELLO_URL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; </a:t>
            </a:r>
            <a:r>
              <a:rPr lang="es-ES" sz="800" b="1" dirty="0" smtClean="0">
                <a:solidFill>
                  <a:srgbClr val="000000"/>
                </a:solidFill>
                <a:latin typeface="Monaco"/>
              </a:rPr>
              <a:t>done</a:t>
            </a:r>
          </a:p>
          <a:p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8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getting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system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environment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variables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available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in a POD</a:t>
            </a:r>
            <a:endParaRPr lang="es-ES" sz="8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800" b="1" dirty="0">
                <a:solidFill>
                  <a:srgbClr val="000000"/>
                </a:solidFill>
                <a:latin typeface="Monaco"/>
              </a:rPr>
              <a:t>$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kubectl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exec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hello-v1-69c9685b5-97vqs -n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800" b="1" dirty="0">
                <a:solidFill>
                  <a:srgbClr val="000000"/>
                </a:solidFill>
                <a:latin typeface="Monaco"/>
              </a:rPr>
              <a:t> -- </a:t>
            </a:r>
            <a:r>
              <a:rPr lang="es-ES" sz="800" b="1" dirty="0" err="1">
                <a:solidFill>
                  <a:srgbClr val="000000"/>
                </a:solidFill>
                <a:latin typeface="Monaco"/>
              </a:rPr>
              <a:t>printenv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084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US" dirty="0"/>
              <a:t>Exposing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s-ES" dirty="0"/>
              <a:t> </a:t>
            </a:r>
            <a:r>
              <a:rPr lang="en-GB" dirty="0"/>
              <a:t>Ingress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 flipV="1">
            <a:off x="998148" y="2341187"/>
            <a:ext cx="1463749" cy="106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CuadroTexto 7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02821" y="2816709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38431" y="3253253"/>
            <a:ext cx="430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3091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67692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637295" y="3243586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726565" y="30895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endCxn id="133" idx="0"/>
          </p:cNvCxnSpPr>
          <p:nvPr/>
        </p:nvCxnSpPr>
        <p:spPr>
          <a:xfrm flipH="1">
            <a:off x="3834564" y="2595744"/>
            <a:ext cx="98536" cy="4938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</a:t>
            </a:r>
            <a:r>
              <a:rPr lang="en-US" sz="800" dirty="0" err="1" smtClean="0">
                <a:solidFill>
                  <a:schemeClr val="tx1"/>
                </a:solidFill>
              </a:rPr>
              <a:t>cip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 rot="5400000">
            <a:off x="1054764" y="2597547"/>
            <a:ext cx="184796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Ref. </a:t>
            </a:r>
            <a:r>
              <a:rPr lang="es-ES" dirty="0" err="1" smtClean="0"/>
              <a:t>Arch</a:t>
            </a:r>
            <a:r>
              <a:rPr lang="es-E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-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https://learn.openshift.com/middleware/resilient-</a:t>
            </a:r>
            <a:r>
              <a:rPr lang="en-US" sz="1000" dirty="0" smtClean="0">
                <a:hlinkClick r:id="rId2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94" y="1283552"/>
            <a:ext cx="5252259" cy="48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Deploying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endParaRPr lang="en-GB" dirty="0"/>
          </a:p>
        </p:txBody>
      </p:sp>
      <p:sp>
        <p:nvSpPr>
          <p:cNvPr id="4" name="Elipse 3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" name="Elipse 5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27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/>
          <p:cNvCxnSpPr>
            <a:stCxn id="19" idx="6"/>
            <a:endCxn id="29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30"/>
          <p:cNvCxnSpPr>
            <a:stCxn id="33" idx="2"/>
            <a:endCxn id="4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Arco 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6" name="Conector recto 35"/>
          <p:cNvCxnSpPr>
            <a:stCxn id="17" idx="6"/>
            <a:endCxn id="49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7" idx="2"/>
            <a:endCxn id="13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2" idx="2"/>
            <a:endCxn id="6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" name="Elipse 40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Arco 41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42"/>
          <p:cNvCxnSpPr>
            <a:stCxn id="44" idx="0"/>
            <a:endCxn id="42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4" name="Arco 43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/>
          <p:cNvCxnSpPr>
            <a:stCxn id="41" idx="6"/>
            <a:endCxn id="44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47" name="Conector recto 46"/>
          <p:cNvCxnSpPr>
            <a:stCxn id="18" idx="6"/>
            <a:endCxn id="12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Arco 47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Arco 48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49"/>
          <p:cNvCxnSpPr>
            <a:stCxn id="49" idx="2"/>
            <a:endCxn id="48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" name="Conector recto 50"/>
          <p:cNvCxnSpPr>
            <a:stCxn id="48" idx="0"/>
            <a:endCxn id="11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endCxn id="41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Rectángulo 59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2" name="Rectángulo redondeado 61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65" name="Conector recto 64"/>
          <p:cNvCxnSpPr>
            <a:stCxn id="67" idx="0"/>
            <a:endCxn id="61" idx="2"/>
          </p:cNvCxnSpPr>
          <p:nvPr/>
        </p:nvCxnSpPr>
        <p:spPr>
          <a:xfrm>
            <a:off x="4289174" y="4171772"/>
            <a:ext cx="155907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cto 65"/>
          <p:cNvCxnSpPr>
            <a:stCxn id="67" idx="2"/>
            <a:endCxn id="33" idx="0"/>
          </p:cNvCxnSpPr>
          <p:nvPr/>
        </p:nvCxnSpPr>
        <p:spPr>
          <a:xfrm flipV="1">
            <a:off x="420020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Arco 66"/>
          <p:cNvSpPr>
            <a:spLocks noChangeAspect="1"/>
          </p:cNvSpPr>
          <p:nvPr/>
        </p:nvSpPr>
        <p:spPr>
          <a:xfrm rot="10800000">
            <a:off x="420020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/>
          <p:cNvCxnSpPr>
            <a:stCxn id="69" idx="2"/>
            <a:endCxn id="8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9" name="Arco 68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0" name="Conector recto 69"/>
          <p:cNvCxnSpPr>
            <a:endCxn id="69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cto 70"/>
          <p:cNvCxnSpPr>
            <a:stCxn id="72" idx="2"/>
            <a:endCxn id="7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2" name="Arco 71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 72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Y 87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323" y="1711157"/>
            <a:ext cx="143997" cy="143997"/>
          </a:xfrm>
          <a:prstGeom prst="rect">
            <a:avLst/>
          </a:prstGeom>
        </p:spPr>
      </p:pic>
      <p:pic>
        <p:nvPicPr>
          <p:cNvPr id="91" name="Imagen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688" y="2035110"/>
            <a:ext cx="187878" cy="179996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3994743"/>
            <a:ext cx="187878" cy="179996"/>
          </a:xfrm>
          <a:prstGeom prst="rect">
            <a:avLst/>
          </a:prstGeom>
        </p:spPr>
      </p:pic>
      <p:sp>
        <p:nvSpPr>
          <p:cNvPr id="94" name="Rectángulo redondeado 9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2" name="Rectángulo redondeado 101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5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Rectángulo 77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9995" y="2255294"/>
            <a:ext cx="187878" cy="179996"/>
          </a:xfrm>
          <a:prstGeom prst="rect">
            <a:avLst/>
          </a:prstGeom>
        </p:spPr>
      </p:pic>
      <p:pic>
        <p:nvPicPr>
          <p:cNvPr id="96" name="Imagen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2569652"/>
            <a:ext cx="187878" cy="179996"/>
          </a:xfrm>
          <a:prstGeom prst="rect">
            <a:avLst/>
          </a:prstGeom>
        </p:spPr>
      </p:pic>
      <p:pic>
        <p:nvPicPr>
          <p:cNvPr id="97" name="Imagen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2968579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40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APIs</a:t>
            </a:r>
            <a:r>
              <a:rPr lang="es-ES" dirty="0" smtClean="0"/>
              <a:t> 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2" name="Rectángulo redondeado 101"/>
          <p:cNvSpPr/>
          <p:nvPr/>
        </p:nvSpPr>
        <p:spPr>
          <a:xfrm>
            <a:off x="3003468" y="1938178"/>
            <a:ext cx="822407" cy="221049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326971"/>
            <a:ext cx="506662" cy="362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69" idx="0"/>
          </p:cNvCxnSpPr>
          <p:nvPr/>
        </p:nvCxnSpPr>
        <p:spPr>
          <a:xfrm flipV="1">
            <a:off x="3665476" y="2506461"/>
            <a:ext cx="199689" cy="23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64063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01" idx="3"/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9960</TotalTime>
  <Words>1315</Words>
  <Application>Microsoft Macintosh PowerPoint</Application>
  <PresentationFormat>Presentación en pantalla (4:3)</PresentationFormat>
  <Paragraphs>288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Service Mesh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Apps (Pods &amp; Services) 1/2</vt:lpstr>
      <vt:lpstr>3. Lab 01: Delivering Apps (Pods &amp; Services) 2/2</vt:lpstr>
      <vt:lpstr>3. Lab 02: Exposing Services – Ingress</vt:lpstr>
      <vt:lpstr>3. Lab 03: Weaving Service Mesh – Ref. Arch.</vt:lpstr>
      <vt:lpstr>3. Lab 03: Weaving Service Mesh - Istio</vt:lpstr>
      <vt:lpstr>3. Lab 04: Deploying on Service Mesh</vt:lpstr>
      <vt:lpstr>3. Lab 05: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218</cp:revision>
  <dcterms:created xsi:type="dcterms:W3CDTF">2018-02-07T18:29:22Z</dcterms:created>
  <dcterms:modified xsi:type="dcterms:W3CDTF">2018-03-14T18:12:39Z</dcterms:modified>
</cp:coreProperties>
</file>